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CBF5A-1FC2-48E4-91EF-407886DC7CE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3FF8F-1C96-4E49-815A-CE96325E5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25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smtClean="0"/>
              <a:t>  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AFBE33-E6D4-4D13-ACAE-231BC695C8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sz="4400" smtClean="0"/>
              <a:t> Diseases of the Urethra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7772400" cy="2438400"/>
          </a:xfrm>
        </p:spPr>
        <p:txBody>
          <a:bodyPr/>
          <a:lstStyle/>
          <a:p>
            <a:pPr eaLnBrk="1" hangingPunct="1"/>
            <a:endParaRPr lang="en-US" sz="4000" smtClean="0"/>
          </a:p>
          <a:p>
            <a:pPr algn="ctr" eaLnBrk="1" hangingPunct="1"/>
            <a:r>
              <a:rPr lang="en-US" sz="2800" b="1" smtClean="0"/>
              <a:t>Assistant Prof. </a:t>
            </a:r>
          </a:p>
          <a:p>
            <a:pPr algn="ctr" eaLnBrk="1" hangingPunct="1"/>
            <a:r>
              <a:rPr lang="en-US" sz="2800" b="1" smtClean="0"/>
              <a:t>Dr. Firas Shakir</a:t>
            </a:r>
          </a:p>
          <a:p>
            <a:pPr algn="ctr" eaLnBrk="1" hangingPunct="1"/>
            <a:r>
              <a:rPr lang="en-US" sz="2800" b="1" smtClean="0"/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103584232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Anatomy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4846638"/>
          </a:xfrm>
        </p:spPr>
        <p:txBody>
          <a:bodyPr rtlCol="0"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Male urethra is 20 cm long and is divided into prostatic , membranous ,bulbar and penile parts.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The female urethra is 4 cm long.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Blood supply comes from the internal pudendal arteries and venous drainage is into the internal pudendal veins.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Lymphatic drainage is to the internal and common iliac lymph nodes.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11461333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1" name="Picture 2" descr="C:\Users\s j\Desktop\male urethra in three parts-schematic dia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9113" y="2868613"/>
            <a:ext cx="2743200" cy="2419350"/>
          </a:xfrm>
          <a:noFill/>
        </p:spPr>
      </p:pic>
    </p:spTree>
    <p:extLst>
      <p:ext uri="{BB962C8B-B14F-4D97-AF65-F5344CB8AC3E}">
        <p14:creationId xmlns:p14="http://schemas.microsoft.com/office/powerpoint/2010/main" val="220769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Disorders of the male urethra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 smtClean="0"/>
              <a:t>Congenital disorders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3200" dirty="0" smtClean="0"/>
          </a:p>
          <a:p>
            <a:pPr marL="63322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3200" dirty="0" smtClean="0"/>
              <a:t>Congenital urethral stricture.</a:t>
            </a:r>
          </a:p>
          <a:p>
            <a:pPr marL="63322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3200" dirty="0" smtClean="0"/>
              <a:t>Posterior urethral valves.</a:t>
            </a:r>
          </a:p>
          <a:p>
            <a:pPr marL="63322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3200" dirty="0" smtClean="0"/>
              <a:t>Anterior urethral valves.</a:t>
            </a:r>
          </a:p>
          <a:p>
            <a:pPr marL="63322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3200" dirty="0" err="1" smtClean="0"/>
              <a:t>Hypospadias</a:t>
            </a:r>
            <a:r>
              <a:rPr lang="en-US" sz="3200" dirty="0" smtClean="0"/>
              <a:t>.</a:t>
            </a:r>
          </a:p>
          <a:p>
            <a:pPr marL="633222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3200" dirty="0" err="1" smtClean="0"/>
              <a:t>Epispadias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291492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2. </a:t>
            </a:r>
            <a:r>
              <a:rPr lang="en-US" sz="4400" dirty="0" smtClean="0"/>
              <a:t>Posterior urethral valves</a:t>
            </a:r>
            <a:endParaRPr lang="en-US" sz="4400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smtClean="0"/>
              <a:t>The most common obstructive condition in infants and newborns.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smtClean="0"/>
              <a:t>Children are present with varying degrees of urinary obstruction 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smtClean="0"/>
              <a:t>Voiding cystourethrography is the study of choice to establish the diagnosis 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smtClean="0"/>
              <a:t>The diagnosis is confirmed by visual observation of the valves 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smtClean="0"/>
              <a:t>The treatment should be individualized .</a:t>
            </a:r>
          </a:p>
        </p:txBody>
      </p:sp>
    </p:spTree>
    <p:extLst>
      <p:ext uri="{BB962C8B-B14F-4D97-AF65-F5344CB8AC3E}">
        <p14:creationId xmlns:p14="http://schemas.microsoft.com/office/powerpoint/2010/main" val="332583256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3" name="Picture 2" descr="C:\Users\s j\Desktop\fugure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7138" y="2324100"/>
            <a:ext cx="3868737" cy="3508375"/>
          </a:xfrm>
          <a:noFill/>
        </p:spPr>
      </p:pic>
    </p:spTree>
    <p:extLst>
      <p:ext uri="{BB962C8B-B14F-4D97-AF65-F5344CB8AC3E}">
        <p14:creationId xmlns:p14="http://schemas.microsoft.com/office/powerpoint/2010/main" val="121932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024688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4. </a:t>
            </a:r>
            <a:r>
              <a:rPr lang="en-US" sz="3600" dirty="0" smtClean="0"/>
              <a:t>Hypospadias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239000" cy="4846638"/>
          </a:xfrm>
        </p:spPr>
        <p:txBody>
          <a:bodyPr rtlCol="0">
            <a:normAutofit lnSpcReduction="1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urethral meatus opens on the ventral side of the penis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Forms of hypospadias are classified according to location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Seventy percent of all cases are distal penile or coronal.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main symptoms are difficulty in directing the urinary stream 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principles of repair are:</a:t>
            </a:r>
          </a:p>
          <a:p>
            <a:pPr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  - straightening of the penis .</a:t>
            </a:r>
          </a:p>
          <a:p>
            <a:pPr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  - Reconstruction of </a:t>
            </a:r>
            <a:r>
              <a:rPr lang="en-US" dirty="0" err="1" smtClean="0"/>
              <a:t>neourethra</a:t>
            </a:r>
            <a:r>
              <a:rPr lang="en-US" dirty="0" smtClean="0"/>
              <a:t> .</a:t>
            </a:r>
          </a:p>
          <a:p>
            <a:pPr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  - Advancement of the urethra .</a:t>
            </a:r>
          </a:p>
        </p:txBody>
      </p:sp>
    </p:spTree>
    <p:extLst>
      <p:ext uri="{BB962C8B-B14F-4D97-AF65-F5344CB8AC3E}">
        <p14:creationId xmlns:p14="http://schemas.microsoft.com/office/powerpoint/2010/main" val="52112499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          Hypospadias</a:t>
            </a:r>
          </a:p>
        </p:txBody>
      </p:sp>
      <p:pic>
        <p:nvPicPr>
          <p:cNvPr id="12291" name="Picture 2" descr="C:\Users\s j\Desktop\hypospadias-s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2286000"/>
            <a:ext cx="3886200" cy="1905000"/>
          </a:xfrm>
          <a:noFill/>
        </p:spPr>
      </p:pic>
    </p:spTree>
    <p:extLst>
      <p:ext uri="{BB962C8B-B14F-4D97-AF65-F5344CB8AC3E}">
        <p14:creationId xmlns:p14="http://schemas.microsoft.com/office/powerpoint/2010/main" val="1946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222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 Diseases of the Urethra</vt:lpstr>
      <vt:lpstr>Anatomy</vt:lpstr>
      <vt:lpstr>PowerPoint Presentation</vt:lpstr>
      <vt:lpstr>Disorders of the male urethra</vt:lpstr>
      <vt:lpstr>2. Posterior urethral valves</vt:lpstr>
      <vt:lpstr>PowerPoint Presentation</vt:lpstr>
      <vt:lpstr>4. Hypospadias  </vt:lpstr>
      <vt:lpstr>               Hypospadias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Diseases of the Urethra</dc:title>
  <dc:creator>firas attar</dc:creator>
  <cp:lastModifiedBy>firas attar</cp:lastModifiedBy>
  <cp:revision>1</cp:revision>
  <dcterms:created xsi:type="dcterms:W3CDTF">2006-08-16T00:00:00Z</dcterms:created>
  <dcterms:modified xsi:type="dcterms:W3CDTF">2019-09-10T18:49:55Z</dcterms:modified>
</cp:coreProperties>
</file>